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11"/>
  </p:normalViewPr>
  <p:slideViewPr>
    <p:cSldViewPr snapToGrid="0" snapToObjects="1">
      <p:cViewPr>
        <p:scale>
          <a:sx n="100" d="100"/>
          <a:sy n="100" d="100"/>
        </p:scale>
        <p:origin x="560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49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4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2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6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9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9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55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3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D8872-032F-1841-978A-917BC0E16107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2DBA2-A588-AE47-A569-6F0B2E136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2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299" y="228600"/>
            <a:ext cx="8648701" cy="6502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6. The weight of some sand in a cup is shown on a dial-a-gram balance below. </a:t>
            </a:r>
            <a:r>
              <a:rPr lang="en-US" sz="2800" b="1" dirty="0"/>
              <a:t>If the cup weighs </a:t>
            </a:r>
            <a:r>
              <a:rPr lang="en-US" sz="2800" b="1" dirty="0" smtClean="0"/>
              <a:t>.41 </a:t>
            </a:r>
            <a:r>
              <a:rPr lang="en-US" sz="2800" b="1" dirty="0"/>
              <a:t>grams, how much does the sand weigh?</a:t>
            </a:r>
            <a:endParaRPr lang="en-US" sz="2800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11979" y="2823517"/>
            <a:ext cx="596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8.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83550" y="28334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6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8500" y="2813565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4g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031749" y="4103200"/>
            <a:ext cx="1854200" cy="0"/>
          </a:xfrm>
          <a:prstGeom prst="line">
            <a:avLst/>
          </a:prstGeom>
          <a:ln w="444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59311" y="2905324"/>
            <a:ext cx="3543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Weight of sand + </a:t>
            </a:r>
            <a:r>
              <a:rPr lang="en-US" sz="2800" b="1" dirty="0" smtClean="0">
                <a:solidFill>
                  <a:srgbClr val="0070C0"/>
                </a:solidFill>
              </a:rPr>
              <a:t>cup</a:t>
            </a:r>
            <a:r>
              <a:rPr lang="en-US" sz="2800" b="1" dirty="0" smtClean="0"/>
              <a:t> =</a:t>
            </a:r>
            <a:endParaRPr lang="en-US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36961" y="3389990"/>
            <a:ext cx="5956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3366FF"/>
                </a:solidFill>
              </a:rPr>
              <a:t> </a:t>
            </a:r>
            <a:r>
              <a:rPr lang="en-US" sz="2800" b="1" dirty="0" smtClean="0">
                <a:solidFill>
                  <a:srgbClr val="3366FF"/>
                </a:solidFill>
              </a:rPr>
              <a:t>   </a:t>
            </a:r>
            <a:r>
              <a:rPr lang="en-US" sz="3200" b="1" dirty="0" smtClean="0">
                <a:solidFill>
                  <a:srgbClr val="3366FF"/>
                </a:solidFill>
              </a:rPr>
              <a:t> </a:t>
            </a:r>
            <a:r>
              <a:rPr lang="en-US" sz="2800" b="1" dirty="0" smtClean="0"/>
              <a:t>Subtract weight of </a:t>
            </a:r>
            <a:r>
              <a:rPr lang="en-US" sz="2800" b="1" dirty="0" smtClean="0">
                <a:solidFill>
                  <a:srgbClr val="0070C0"/>
                </a:solidFill>
              </a:rPr>
              <a:t>cup      </a:t>
            </a:r>
            <a:r>
              <a:rPr lang="en-US" sz="3200" b="1" smtClean="0">
                <a:solidFill>
                  <a:srgbClr val="0070C0"/>
                </a:solidFill>
              </a:rPr>
              <a:t>–</a:t>
            </a:r>
            <a:r>
              <a:rPr lang="en-US" sz="2800" b="1" smtClean="0">
                <a:solidFill>
                  <a:srgbClr val="0070C0"/>
                </a:solidFill>
              </a:rPr>
              <a:t>  .</a:t>
            </a:r>
            <a:r>
              <a:rPr lang="en-US" sz="3200" b="1" smtClean="0">
                <a:solidFill>
                  <a:srgbClr val="0070C0"/>
                </a:solidFill>
              </a:rPr>
              <a:t>41g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7462" y="4193082"/>
            <a:ext cx="5575300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			</a:t>
            </a:r>
            <a:r>
              <a:rPr lang="en-US" sz="3200" b="1" dirty="0" smtClean="0"/>
              <a:t>Weight of sand: </a:t>
            </a:r>
            <a:r>
              <a:rPr lang="en-US" sz="3200" b="1" dirty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8.23 g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54" y="1678909"/>
            <a:ext cx="3148033" cy="3684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623" y="5383353"/>
            <a:ext cx="86193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Whole grams: 1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b="1" dirty="0" smtClean="0">
                <a:solidFill>
                  <a:srgbClr val="FF0000"/>
                </a:solidFill>
              </a:rPr>
              <a:t> number to right of 0.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Tenths: number of WHOLE spaces between 0 &amp; that number.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Hundredths: Find 1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b="1" dirty="0" smtClean="0">
                <a:solidFill>
                  <a:srgbClr val="FF0000"/>
                </a:solidFill>
              </a:rPr>
              <a:t> mark on back plate that makes a perfect straight line with a line on dial. Count spaces on back plate between it and 0.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921000" y="2905324"/>
            <a:ext cx="254000" cy="34345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878137" y="3218254"/>
            <a:ext cx="457200" cy="3530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2798523">
            <a:off x="2924178" y="2953392"/>
            <a:ext cx="420956" cy="329745"/>
          </a:xfrm>
          <a:prstGeom prst="rect">
            <a:avLst/>
          </a:prstGeom>
          <a:solidFill>
            <a:schemeClr val="tx2">
              <a:lumMod val="60000"/>
              <a:lumOff val="40000"/>
              <a:alpha val="2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1803736">
            <a:off x="2299167" y="2260254"/>
            <a:ext cx="939800" cy="332709"/>
          </a:xfrm>
          <a:prstGeom prst="rect">
            <a:avLst/>
          </a:prstGeom>
          <a:solidFill>
            <a:srgbClr val="92D050">
              <a:alpha val="3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7" grpId="0"/>
      <p:bldP spid="18" grpId="0"/>
      <p:bldP spid="21" grpId="1" animBg="1"/>
      <p:bldP spid="21" grpId="2" animBg="1"/>
      <p:bldP spid="22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" y="621570"/>
            <a:ext cx="9208646" cy="6350730"/>
          </a:xfrm>
        </p:spPr>
        <p:txBody>
          <a:bodyPr>
            <a:normAutofit fontScale="55000" lnSpcReduction="20000"/>
          </a:bodyPr>
          <a:lstStyle/>
          <a:p>
            <a:pPr marL="0" indent="0" defTabSz="685800">
              <a:spcBef>
                <a:spcPts val="0"/>
              </a:spcBef>
              <a:buNone/>
            </a:pPr>
            <a:r>
              <a:rPr lang="en-US" b="1" dirty="0" smtClean="0"/>
              <a:t>1. POTATO: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a. Cut </a:t>
            </a:r>
            <a:r>
              <a:rPr lang="en-US" dirty="0"/>
              <a:t>all to same </a:t>
            </a:r>
            <a:r>
              <a:rPr lang="en-US" dirty="0" smtClean="0"/>
              <a:t>length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b. Cut in petri dish only, not on table.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c. Once cut, lay on paper towels and label so you don’t mix them up.</a:t>
            </a:r>
            <a:endParaRPr lang="en-US" dirty="0"/>
          </a:p>
          <a:p>
            <a:pPr marL="0" indent="0" defTabSz="685800">
              <a:spcBef>
                <a:spcPts val="0"/>
              </a:spcBef>
              <a:buNone/>
            </a:pPr>
            <a:endParaRPr lang="en-US" dirty="0" smtClean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 smtClean="0"/>
              <a:t>2. TEST TUBES: 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a. LABEL (one/</a:t>
            </a:r>
            <a:r>
              <a:rPr lang="en-US" dirty="0" err="1" smtClean="0"/>
              <a:t>t.t</a:t>
            </a:r>
            <a:r>
              <a:rPr lang="en-US" dirty="0" smtClean="0"/>
              <a:t>):  A,B or C, Per. #, initials of one partner. Add tape if needed.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b. DO NOT need to measure solution. Cover potato by ¼”.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c. Cover with small piece of foil and leave in </a:t>
            </a:r>
            <a:r>
              <a:rPr lang="en-US" dirty="0" err="1" smtClean="0"/>
              <a:t>t.t</a:t>
            </a:r>
            <a:r>
              <a:rPr lang="en-US" dirty="0" smtClean="0"/>
              <a:t>. rack.</a:t>
            </a:r>
          </a:p>
          <a:p>
            <a:pPr marL="0" indent="0" defTabSz="685800">
              <a:spcBef>
                <a:spcPts val="0"/>
              </a:spcBef>
              <a:buNone/>
            </a:pPr>
            <a:endParaRPr lang="en-US" dirty="0" smtClean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 smtClean="0"/>
              <a:t>3. MEASURING AND WEIGHING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a. Weigh each 3 times. Record average. Have partner check. 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(If not sure, ask for help.)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b. Re-zero balance each time.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c. Weigh to nearest .01 gram.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d. ALWAYS weigh in cup – no potato directly on balance. 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3800" b="1" i="1" dirty="0">
                <a:solidFill>
                  <a:srgbClr val="E275FD"/>
                </a:solidFill>
                <a:latin typeface="Cambria" charset="0"/>
                <a:ea typeface="Cambria" charset="0"/>
                <a:cs typeface="Cambria" charset="0"/>
              </a:rPr>
              <a:t>Since we only care about change, you do NOT need to subtract weight of cup as long as you ALWAYS weigh in the cup.</a:t>
            </a:r>
          </a:p>
          <a:p>
            <a:pPr marL="0" indent="0" defTabSz="685800">
              <a:spcBef>
                <a:spcPts val="0"/>
              </a:spcBef>
              <a:buNone/>
            </a:pPr>
            <a:endParaRPr lang="en-US" b="1" dirty="0" smtClean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 smtClean="0"/>
              <a:t>4. WORK IN PAIRS. </a:t>
            </a:r>
            <a:r>
              <a:rPr lang="en-US" dirty="0" smtClean="0"/>
              <a:t>One side of table start with weight, other side start on something else. Then switch.</a:t>
            </a:r>
            <a:endParaRPr lang="en-US" dirty="0"/>
          </a:p>
          <a:p>
            <a:pPr marL="0" indent="0" defTabSz="685800">
              <a:spcBef>
                <a:spcPts val="0"/>
              </a:spcBef>
              <a:buNone/>
            </a:pPr>
            <a:endParaRPr lang="en-US" dirty="0" smtClean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 smtClean="0"/>
              <a:t>5. PLEASE DO NOT DISTURB T.T.’s of other classes.</a:t>
            </a:r>
          </a:p>
          <a:p>
            <a:pPr marL="0" indent="0" defTabSz="685800">
              <a:spcBef>
                <a:spcPts val="0"/>
              </a:spcBef>
              <a:buNone/>
            </a:pPr>
            <a:endParaRPr lang="en-US" b="1" dirty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 smtClean="0"/>
              <a:t>6. CLEAN UP: 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/>
              <a:t>	</a:t>
            </a:r>
            <a:r>
              <a:rPr lang="en-US" dirty="0" smtClean="0"/>
              <a:t>a. Rinse cork borer and petri dish. Dry. Return to tray.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/>
              <a:t>	</a:t>
            </a:r>
            <a:r>
              <a:rPr lang="en-US" dirty="0" smtClean="0"/>
              <a:t>b. Wipe down and dry table top.</a:t>
            </a:r>
            <a:endParaRPr lang="en-US" b="1" dirty="0" smtClean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/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609" y="433325"/>
            <a:ext cx="934076" cy="29838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98439" y="5688765"/>
            <a:ext cx="1690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DA16D5"/>
                </a:solidFill>
              </a:rPr>
              <a:t>NO SUGAR SOLUTION IN GRADUATED CYLINDERS!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654" y="63993"/>
            <a:ext cx="725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Cooper Black" charset="0"/>
                <a:ea typeface="Cooper Black" charset="0"/>
                <a:cs typeface="Cooper Black" charset="0"/>
              </a:rPr>
              <a:t>IN. SS-2 Sizes of Potato Pieces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6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" y="571456"/>
            <a:ext cx="9094346" cy="6286544"/>
          </a:xfrm>
        </p:spPr>
        <p:txBody>
          <a:bodyPr>
            <a:normAutofit fontScale="70000" lnSpcReduction="20000"/>
          </a:bodyPr>
          <a:lstStyle/>
          <a:p>
            <a:pPr marL="385763" indent="-385763" defTabSz="685800">
              <a:spcBef>
                <a:spcPts val="0"/>
              </a:spcBef>
              <a:buFontTx/>
              <a:buAutoNum type="arabicPeriod"/>
            </a:pPr>
            <a:r>
              <a:rPr lang="en-US" b="1" dirty="0" smtClean="0"/>
              <a:t>BE ORGANIZED!!! Lay potato pieces on paper towel and label.</a:t>
            </a:r>
          </a:p>
          <a:p>
            <a:pPr marL="385763" indent="-385763">
              <a:spcBef>
                <a:spcPts val="0"/>
              </a:spcBef>
              <a:buFontTx/>
              <a:buAutoNum type="arabicPeriod"/>
            </a:pPr>
            <a:r>
              <a:rPr lang="en-US" b="1" dirty="0" smtClean="0"/>
              <a:t>MEASURING AND WEIGHING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a. Weigh each 3 times. Record average. Have partner check. Get help if not sure!	b. Zero the balance each time.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c. Weigh to nearest .01 gram.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 smtClean="0"/>
              <a:t>	d. ALWAYS weigh in cup – no potato directly on balance. Do not need to subtract the weight IF you always use cup.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b="1" dirty="0" smtClean="0">
                <a:solidFill>
                  <a:srgbClr val="E275FD"/>
                </a:solidFill>
              </a:rPr>
              <a:t>e. USE CALCULATOR TO DO MATH. CHECK AT LEAST TWICE!!</a:t>
            </a:r>
            <a:endParaRPr lang="en-US" sz="1950" b="1" i="1" dirty="0">
              <a:solidFill>
                <a:srgbClr val="E275FD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>
                <a:ea typeface="Cambria" charset="0"/>
                <a:cs typeface="Cambria" charset="0"/>
              </a:rPr>
              <a:t>3. Clean-up: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sz="2600" b="1" dirty="0">
                <a:ea typeface="Cambria" charset="0"/>
                <a:cs typeface="Cambria" charset="0"/>
              </a:rPr>
              <a:t>	</a:t>
            </a:r>
            <a:r>
              <a:rPr lang="en-US" dirty="0">
                <a:ea typeface="Cambria" charset="0"/>
                <a:cs typeface="Cambria" charset="0"/>
              </a:rPr>
              <a:t>a. </a:t>
            </a:r>
            <a:r>
              <a:rPr lang="en-US" b="1" dirty="0">
                <a:ea typeface="Cambria" charset="0"/>
                <a:cs typeface="Cambria" charset="0"/>
              </a:rPr>
              <a:t>TEST TUBES: </a:t>
            </a:r>
            <a:r>
              <a:rPr lang="en-US" dirty="0">
                <a:ea typeface="Cambria" charset="0"/>
                <a:cs typeface="Cambria" charset="0"/>
              </a:rPr>
              <a:t>remove labels, wash in soapy water (gray tub), rinse (brown tubs or under faucet), place in box next to tub.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>
                <a:ea typeface="Cambria" charset="0"/>
                <a:cs typeface="Cambria" charset="0"/>
              </a:rPr>
              <a:t>	</a:t>
            </a:r>
            <a:r>
              <a:rPr lang="en-US" dirty="0">
                <a:ea typeface="Cambria" charset="0"/>
                <a:cs typeface="Cambria" charset="0"/>
              </a:rPr>
              <a:t>b. </a:t>
            </a:r>
            <a:r>
              <a:rPr lang="en-US" b="1" dirty="0">
                <a:ea typeface="Cambria" charset="0"/>
                <a:cs typeface="Cambria" charset="0"/>
              </a:rPr>
              <a:t>GENERAL: 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>
                <a:ea typeface="Cambria" charset="0"/>
                <a:cs typeface="Cambria" charset="0"/>
              </a:rPr>
              <a:t>		- </a:t>
            </a:r>
            <a:r>
              <a:rPr lang="en-US" dirty="0">
                <a:ea typeface="Cambria" charset="0"/>
                <a:cs typeface="Cambria" charset="0"/>
              </a:rPr>
              <a:t>discard potato in trash – no trash in tray!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>
                <a:ea typeface="Cambria" charset="0"/>
                <a:cs typeface="Cambria" charset="0"/>
              </a:rPr>
              <a:t>		- </a:t>
            </a:r>
            <a:r>
              <a:rPr lang="en-US" dirty="0">
                <a:ea typeface="Cambria" charset="0"/>
                <a:cs typeface="Cambria" charset="0"/>
              </a:rPr>
              <a:t>Rinse and dry petri dish; return to tray.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>
                <a:ea typeface="Cambria" charset="0"/>
                <a:cs typeface="Cambria" charset="0"/>
              </a:rPr>
              <a:t>4. When done, work on graph. See example in RESULTS.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b="1" dirty="0">
                <a:ea typeface="Cambria" charset="0"/>
                <a:cs typeface="Cambria" charset="0"/>
              </a:rPr>
              <a:t>	</a:t>
            </a:r>
            <a:r>
              <a:rPr lang="en-US" dirty="0">
                <a:ea typeface="Cambria" charset="0"/>
                <a:cs typeface="Cambria" charset="0"/>
              </a:rPr>
              <a:t>a. Set up as shown. You will need to add units.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>
                <a:ea typeface="Cambria" charset="0"/>
                <a:cs typeface="Cambria" charset="0"/>
              </a:rPr>
              <a:t>	b. Graph only GAIN OR LOSS in weight. 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>
                <a:ea typeface="Cambria" charset="0"/>
                <a:cs typeface="Cambria" charset="0"/>
              </a:rPr>
              <a:t>	C. Graph will have only 3 points.</a:t>
            </a:r>
          </a:p>
          <a:p>
            <a:pPr marL="0" indent="0" defTabSz="685800">
              <a:spcBef>
                <a:spcPts val="0"/>
              </a:spcBef>
              <a:buNone/>
            </a:pPr>
            <a:r>
              <a:rPr lang="en-US" sz="3300" b="1" dirty="0">
                <a:ea typeface="Cambria" charset="0"/>
                <a:cs typeface="Cambria" charset="0"/>
              </a:rPr>
              <a:t>	</a:t>
            </a:r>
          </a:p>
          <a:p>
            <a:pPr marL="0" indent="0" defTabSz="685800">
              <a:spcBef>
                <a:spcPts val="0"/>
              </a:spcBef>
              <a:buNone/>
            </a:pPr>
            <a:endParaRPr lang="en-US" b="1" dirty="0" smtClean="0"/>
          </a:p>
          <a:p>
            <a:pPr marL="0" indent="0" defTabSz="685800">
              <a:spcBef>
                <a:spcPts val="0"/>
              </a:spcBef>
              <a:buNone/>
            </a:pPr>
            <a:endParaRPr lang="en-US" b="1" dirty="0" smtClean="0"/>
          </a:p>
          <a:p>
            <a:pPr marL="0" indent="0" defTabSz="685800">
              <a:spcBef>
                <a:spcPts val="0"/>
              </a:spcBef>
              <a:buNone/>
            </a:pPr>
            <a:r>
              <a:rPr lang="en-US" dirty="0"/>
              <a:t>	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119" y="4878643"/>
            <a:ext cx="3985537" cy="19793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56556" y="6389454"/>
            <a:ext cx="415977" cy="224852"/>
          </a:xfrm>
          <a:prstGeom prst="rect">
            <a:avLst/>
          </a:prstGeom>
          <a:solidFill>
            <a:srgbClr val="E27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7384301" y="6401634"/>
            <a:ext cx="415977" cy="224852"/>
          </a:xfrm>
          <a:prstGeom prst="rect">
            <a:avLst/>
          </a:prstGeom>
          <a:solidFill>
            <a:srgbClr val="E27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8312046" y="6389453"/>
            <a:ext cx="470175" cy="224853"/>
          </a:xfrm>
          <a:prstGeom prst="rect">
            <a:avLst/>
          </a:prstGeom>
          <a:solidFill>
            <a:srgbClr val="E27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105400" y="5194300"/>
            <a:ext cx="1206500" cy="1307579"/>
          </a:xfrm>
          <a:prstGeom prst="straightConnector1">
            <a:avLst/>
          </a:prstGeom>
          <a:ln w="57150">
            <a:solidFill>
              <a:srgbClr val="E275F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1300" y="101600"/>
            <a:ext cx="7209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Cooper Black" charset="0"/>
                <a:ea typeface="Cooper Black" charset="0"/>
                <a:cs typeface="Cooper Black" charset="0"/>
              </a:rPr>
              <a:t>IN. SS-2 Sizes of Potato Pieces – DAY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ullSizeRender (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0"/>
            <a:ext cx="62357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500" y="1803400"/>
            <a:ext cx="165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for absent students. You will still need to do the math </a:t>
            </a:r>
            <a:r>
              <a:rPr lang="en-US" dirty="0" smtClean="0">
                <a:sym typeface="Wingdings"/>
              </a:rPr>
              <a:t>.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1143000"/>
          </a:xfrm>
        </p:spPr>
        <p:txBody>
          <a:bodyPr/>
          <a:lstStyle/>
          <a:p>
            <a:r>
              <a:rPr lang="en-US" b="1">
                <a:solidFill>
                  <a:srgbClr val="FFB021"/>
                </a:solidFill>
                <a:latin typeface="Copperplate" charset="0"/>
                <a:ea typeface="ＭＳ Ｐゴシック" charset="0"/>
                <a:cs typeface="Copperplate" charset="0"/>
              </a:rPr>
              <a:t>Writing a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9838"/>
            <a:ext cx="8432800" cy="52879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Follow Ref. Sheet 3 directions step-by-step the first few labs but DO NOT write in list form.</a:t>
            </a:r>
          </a:p>
          <a:p>
            <a:pPr>
              <a:defRPr/>
            </a:pPr>
            <a:r>
              <a:rPr lang="en-US" dirty="0" smtClean="0"/>
              <a:t>Tell a story about what happened in the lab in narrative form – no lists!</a:t>
            </a:r>
          </a:p>
          <a:p>
            <a:pPr>
              <a:defRPr/>
            </a:pPr>
            <a:r>
              <a:rPr lang="en-US" dirty="0" smtClean="0"/>
              <a:t>Support all claims with your data. Explain HOW the data supports your claim. </a:t>
            </a:r>
          </a:p>
          <a:p>
            <a:pPr>
              <a:defRPr/>
            </a:pPr>
            <a:r>
              <a:rPr lang="en-US" dirty="0" smtClean="0"/>
              <a:t>Write so that someone who knows nothing about it can understand what you did in the lab, what you think, and why. CONNECT </a:t>
            </a:r>
            <a:r>
              <a:rPr lang="en-US" b="1" u="sng" dirty="0" smtClean="0"/>
              <a:t>ALL</a:t>
            </a:r>
            <a:r>
              <a:rPr lang="en-US" dirty="0" smtClean="0"/>
              <a:t> THE DOTS!!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69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onnect-the-dots-maker 2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6" b="9236"/>
          <a:stretch>
            <a:fillRect/>
          </a:stretch>
        </p:blipFill>
        <p:spPr>
          <a:xfrm>
            <a:off x="0" y="677863"/>
            <a:ext cx="9015413" cy="4957762"/>
          </a:xfrm>
        </p:spPr>
      </p:pic>
      <p:pic>
        <p:nvPicPr>
          <p:cNvPr id="9" name="Picture 8" descr="Screen Shot 2014-09-16 at 11.56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0"/>
            <a:ext cx="8312150" cy="635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pider-coloring-pages 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609600"/>
            <a:ext cx="88646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30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244</Words>
  <Application>Microsoft Macintosh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Calibri</vt:lpstr>
      <vt:lpstr>Cambria</vt:lpstr>
      <vt:lpstr>Cooper Black</vt:lpstr>
      <vt:lpstr>Copperplate</vt:lpstr>
      <vt:lpstr>ＭＳ Ｐゴシック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Writing a 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SCUSD</dc:creator>
  <cp:lastModifiedBy>Elizabeth Coleman</cp:lastModifiedBy>
  <cp:revision>21</cp:revision>
  <dcterms:created xsi:type="dcterms:W3CDTF">2014-09-14T01:54:53Z</dcterms:created>
  <dcterms:modified xsi:type="dcterms:W3CDTF">2016-09-20T05:37:37Z</dcterms:modified>
</cp:coreProperties>
</file>